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Instrument Sans Medium" panose="020B0604020202020204" charset="0"/>
      <p:regular r:id="rId13"/>
    </p:embeddedFont>
    <p:embeddedFont>
      <p:font typeface="Open Sans" panose="020B0606030504020204" pitchFamily="34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1" d="100"/>
          <a:sy n="61" d="100"/>
        </p:scale>
        <p:origin x="62" y="2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930966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337197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Multiprocessor &amp; Multitasking: Unlocking Computing Power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803696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Delve into the core concepts of modern computing that drive efficiency and performance. Understand how multiple processors and concurrent task execution revolutionise how we interact with technology.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0207" y="927616"/>
            <a:ext cx="12799100" cy="6251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00"/>
              </a:lnSpc>
              <a:buNone/>
            </a:pPr>
            <a:r>
              <a:rPr lang="en-US" sz="390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Future Outlook &amp; Key Takeaways: Next-Gen Computing</a:t>
            </a:r>
            <a:endParaRPr lang="en-US" sz="39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207" y="2077879"/>
            <a:ext cx="4999077" cy="4999077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6195060" y="2077879"/>
            <a:ext cx="3771305" cy="2193369"/>
          </a:xfrm>
          <a:prstGeom prst="roundRect">
            <a:avLst>
              <a:gd name="adj" fmla="val 21894"/>
            </a:avLst>
          </a:prstGeom>
          <a:solidFill>
            <a:srgbClr val="242424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Text 2"/>
          <p:cNvSpPr/>
          <p:nvPr/>
        </p:nvSpPr>
        <p:spPr>
          <a:xfrm>
            <a:off x="6395085" y="2277904"/>
            <a:ext cx="2906673" cy="3126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FFFFF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Continued Specialisation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6395085" y="2790587"/>
            <a:ext cx="3371255" cy="9604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Future processors will likely feature even more specialised cores (e.g., AI accelerators) for specific tasks.</a:t>
            </a:r>
            <a:endParaRPr lang="en-US" sz="1550" dirty="0"/>
          </a:p>
        </p:txBody>
      </p:sp>
      <p:sp>
        <p:nvSpPr>
          <p:cNvPr id="7" name="Shape 4"/>
          <p:cNvSpPr/>
          <p:nvPr/>
        </p:nvSpPr>
        <p:spPr>
          <a:xfrm>
            <a:off x="10166390" y="2077879"/>
            <a:ext cx="3771305" cy="2193369"/>
          </a:xfrm>
          <a:prstGeom prst="roundRect">
            <a:avLst>
              <a:gd name="adj" fmla="val 21894"/>
            </a:avLst>
          </a:prstGeom>
          <a:solidFill>
            <a:srgbClr val="242424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8" name="Text 5"/>
          <p:cNvSpPr/>
          <p:nvPr/>
        </p:nvSpPr>
        <p:spPr>
          <a:xfrm>
            <a:off x="10366415" y="2277904"/>
            <a:ext cx="3188494" cy="3126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FFFFF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Heterogeneous Computing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10366415" y="2790587"/>
            <a:ext cx="3371255" cy="12806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Integrating various types of processors (CPUs, GPUs, FPGAs) will become more common for optimal performance.</a:t>
            </a:r>
            <a:endParaRPr lang="en-US" sz="1550" dirty="0"/>
          </a:p>
        </p:txBody>
      </p:sp>
      <p:sp>
        <p:nvSpPr>
          <p:cNvPr id="10" name="Shape 7"/>
          <p:cNvSpPr/>
          <p:nvPr/>
        </p:nvSpPr>
        <p:spPr>
          <a:xfrm>
            <a:off x="6195060" y="4471273"/>
            <a:ext cx="7742634" cy="1553051"/>
          </a:xfrm>
          <a:prstGeom prst="roundRect">
            <a:avLst>
              <a:gd name="adj" fmla="val 30920"/>
            </a:avLst>
          </a:prstGeom>
          <a:solidFill>
            <a:srgbClr val="242424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1" name="Text 8"/>
          <p:cNvSpPr/>
          <p:nvPr/>
        </p:nvSpPr>
        <p:spPr>
          <a:xfrm>
            <a:off x="6395085" y="4671298"/>
            <a:ext cx="2580680" cy="3126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FFFFF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Ubiquitous Parallelism</a:t>
            </a:r>
            <a:endParaRPr lang="en-US" sz="1950" dirty="0"/>
          </a:p>
        </p:txBody>
      </p:sp>
      <p:sp>
        <p:nvSpPr>
          <p:cNvPr id="12" name="Text 9"/>
          <p:cNvSpPr/>
          <p:nvPr/>
        </p:nvSpPr>
        <p:spPr>
          <a:xfrm>
            <a:off x="6395085" y="5183981"/>
            <a:ext cx="7342584" cy="6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From edge devices to supercomputers, the principles of multiprocessing and multitasking will remain central.</a:t>
            </a:r>
            <a:endParaRPr lang="en-US" sz="1550" dirty="0"/>
          </a:p>
        </p:txBody>
      </p:sp>
      <p:sp>
        <p:nvSpPr>
          <p:cNvPr id="13" name="Text 10"/>
          <p:cNvSpPr/>
          <p:nvPr/>
        </p:nvSpPr>
        <p:spPr>
          <a:xfrm>
            <a:off x="6195060" y="6249353"/>
            <a:ext cx="7742634" cy="6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journey of computing power continues, with these foundational concepts paving the way for innovations like quantum computing and advanced AI.</a:t>
            </a:r>
            <a:endParaRPr lang="en-US" sz="15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09097" y="539353"/>
            <a:ext cx="7898606" cy="11120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350"/>
              </a:lnSpc>
              <a:buNone/>
            </a:pPr>
            <a:r>
              <a:rPr lang="en-US" sz="350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Why We Need More Power: The Evolution of Computing Demands</a:t>
            </a:r>
            <a:endParaRPr lang="en-US" sz="3500" dirty="0"/>
          </a:p>
        </p:txBody>
      </p:sp>
      <p:sp>
        <p:nvSpPr>
          <p:cNvPr id="4" name="Shape 1"/>
          <p:cNvSpPr/>
          <p:nvPr/>
        </p:nvSpPr>
        <p:spPr>
          <a:xfrm>
            <a:off x="6109097" y="1918216"/>
            <a:ext cx="177879" cy="1309568"/>
          </a:xfrm>
          <a:prstGeom prst="roundRect">
            <a:avLst>
              <a:gd name="adj" fmla="val 15005"/>
            </a:avLst>
          </a:prstGeom>
          <a:solidFill>
            <a:srgbClr val="3E3E3E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Text 2"/>
          <p:cNvSpPr/>
          <p:nvPr/>
        </p:nvSpPr>
        <p:spPr>
          <a:xfrm>
            <a:off x="6464856" y="2096095"/>
            <a:ext cx="2224207" cy="2780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Basic Computation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464856" y="2480786"/>
            <a:ext cx="7542848" cy="5691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Early computers handled single, sequential tasks, adequate for simple calculations and data storage.</a:t>
            </a:r>
            <a:endParaRPr lang="en-US" sz="1400" dirty="0"/>
          </a:p>
        </p:txBody>
      </p:sp>
      <p:sp>
        <p:nvSpPr>
          <p:cNvPr id="7" name="Shape 4"/>
          <p:cNvSpPr/>
          <p:nvPr/>
        </p:nvSpPr>
        <p:spPr>
          <a:xfrm>
            <a:off x="6375916" y="3405664"/>
            <a:ext cx="177879" cy="1309568"/>
          </a:xfrm>
          <a:prstGeom prst="roundRect">
            <a:avLst>
              <a:gd name="adj" fmla="val 15005"/>
            </a:avLst>
          </a:prstGeom>
          <a:solidFill>
            <a:srgbClr val="3E3E3E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8" name="Text 5"/>
          <p:cNvSpPr/>
          <p:nvPr/>
        </p:nvSpPr>
        <p:spPr>
          <a:xfrm>
            <a:off x="6731675" y="3583543"/>
            <a:ext cx="2279690" cy="2780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Complex Applications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6731675" y="3968234"/>
            <a:ext cx="7276028" cy="5691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rise of graphical interfaces, multimedia, and enterprise software demanded more processing prowess for smoother operations.</a:t>
            </a:r>
            <a:endParaRPr lang="en-US" sz="1400" dirty="0"/>
          </a:p>
        </p:txBody>
      </p:sp>
      <p:sp>
        <p:nvSpPr>
          <p:cNvPr id="10" name="Shape 7"/>
          <p:cNvSpPr/>
          <p:nvPr/>
        </p:nvSpPr>
        <p:spPr>
          <a:xfrm>
            <a:off x="6642854" y="4893112"/>
            <a:ext cx="177879" cy="1309568"/>
          </a:xfrm>
          <a:prstGeom prst="roundRect">
            <a:avLst>
              <a:gd name="adj" fmla="val 15005"/>
            </a:avLst>
          </a:prstGeom>
          <a:solidFill>
            <a:srgbClr val="3E3E3E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1" name="Text 8"/>
          <p:cNvSpPr/>
          <p:nvPr/>
        </p:nvSpPr>
        <p:spPr>
          <a:xfrm>
            <a:off x="6998613" y="5070991"/>
            <a:ext cx="2686883" cy="2780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Data-Intensive Workloads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6998613" y="5455682"/>
            <a:ext cx="7009090" cy="5691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Modern computing faces unprecedented data volumes from AI, machine learning, big data analytics, and cloud services, requiring immense power.</a:t>
            </a:r>
            <a:endParaRPr lang="en-US" sz="1400" dirty="0"/>
          </a:p>
        </p:txBody>
      </p:sp>
      <p:sp>
        <p:nvSpPr>
          <p:cNvPr id="13" name="Shape 10"/>
          <p:cNvSpPr/>
          <p:nvPr/>
        </p:nvSpPr>
        <p:spPr>
          <a:xfrm>
            <a:off x="6909792" y="6380559"/>
            <a:ext cx="177879" cy="1309568"/>
          </a:xfrm>
          <a:prstGeom prst="roundRect">
            <a:avLst>
              <a:gd name="adj" fmla="val 15005"/>
            </a:avLst>
          </a:prstGeom>
          <a:solidFill>
            <a:srgbClr val="3E3E3E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4" name="Text 11"/>
          <p:cNvSpPr/>
          <p:nvPr/>
        </p:nvSpPr>
        <p:spPr>
          <a:xfrm>
            <a:off x="7265551" y="6558439"/>
            <a:ext cx="3036094" cy="2780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Concurrent User Experiences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7265551" y="6943130"/>
            <a:ext cx="6742152" cy="5691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Today's users expect seamless, real-time interactions across multiple applications, necessitating systems that can handle many tasks simultaneously.</a:t>
            </a:r>
            <a:endParaRPr lang="en-US" sz="14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59844" y="685800"/>
            <a:ext cx="13129974" cy="5891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00"/>
              </a:lnSpc>
              <a:buNone/>
            </a:pPr>
            <a:r>
              <a:rPr lang="en-US" sz="370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Understanding Multiprocessing: Multiple CPUs, One System</a:t>
            </a:r>
            <a:endParaRPr lang="en-US" sz="3700" dirty="0"/>
          </a:p>
        </p:txBody>
      </p:sp>
      <p:sp>
        <p:nvSpPr>
          <p:cNvPr id="3" name="Text 1"/>
          <p:cNvSpPr/>
          <p:nvPr/>
        </p:nvSpPr>
        <p:spPr>
          <a:xfrm>
            <a:off x="659844" y="1727359"/>
            <a:ext cx="7802404" cy="9051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Multiprocessing refers to a system with two or more central processing units (CPUs) that work in parallel to execute multiple programs or processes simultaneously. This architectural design significantly boosts a computer's overall speed and efficiency.</a:t>
            </a:r>
            <a:endParaRPr lang="en-US" sz="1450" dirty="0"/>
          </a:p>
        </p:txBody>
      </p:sp>
      <p:sp>
        <p:nvSpPr>
          <p:cNvPr id="4" name="Text 2"/>
          <p:cNvSpPr/>
          <p:nvPr/>
        </p:nvSpPr>
        <p:spPr>
          <a:xfrm>
            <a:off x="659844" y="2802136"/>
            <a:ext cx="7802404" cy="9051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Instead of relying on a single 'brain', a multiprocessing system distributes the workload across several processors, allowing for true parallel execution and faster completion of complex tasks.</a:t>
            </a:r>
            <a:endParaRPr lang="en-US" sz="14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9926" y="1769745"/>
            <a:ext cx="5048250" cy="504825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659844" y="7242096"/>
            <a:ext cx="13310711" cy="301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This setup is crucial for high-performance computing, servers, and modern workstations where demands for processing power are constant.</a:t>
            </a:r>
            <a:endParaRPr lang="en-US" sz="14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92336" y="465415"/>
            <a:ext cx="12094845" cy="5288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0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Types of Multiprocessor Architectures: SMP, NUMA Explained</a:t>
            </a:r>
            <a:endParaRPr lang="en-US" sz="3300" dirty="0"/>
          </a:p>
        </p:txBody>
      </p:sp>
      <p:sp>
        <p:nvSpPr>
          <p:cNvPr id="3" name="Shape 1"/>
          <p:cNvSpPr/>
          <p:nvPr/>
        </p:nvSpPr>
        <p:spPr>
          <a:xfrm>
            <a:off x="592336" y="1332786"/>
            <a:ext cx="13445728" cy="6075521"/>
          </a:xfrm>
          <a:prstGeom prst="roundRect">
            <a:avLst>
              <a:gd name="adj" fmla="val 418"/>
            </a:avLst>
          </a:prstGeom>
          <a:solidFill>
            <a:srgbClr val="3E3E3E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4" name="Shape 2"/>
          <p:cNvSpPr/>
          <p:nvPr/>
        </p:nvSpPr>
        <p:spPr>
          <a:xfrm>
            <a:off x="592336" y="1332786"/>
            <a:ext cx="6722864" cy="6075521"/>
          </a:xfrm>
          <a:prstGeom prst="roundRect">
            <a:avLst>
              <a:gd name="adj" fmla="val 418"/>
            </a:avLst>
          </a:prstGeom>
          <a:solidFill>
            <a:srgbClr val="242424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Text 3"/>
          <p:cNvSpPr/>
          <p:nvPr/>
        </p:nvSpPr>
        <p:spPr>
          <a:xfrm>
            <a:off x="761524" y="1501973"/>
            <a:ext cx="3371255" cy="2644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Symmetric Multiprocessing (SMP)</a:t>
            </a:r>
            <a:endParaRPr lang="en-US" sz="1650" dirty="0"/>
          </a:p>
        </p:txBody>
      </p:sp>
      <p:sp>
        <p:nvSpPr>
          <p:cNvPr id="6" name="Text 4"/>
          <p:cNvSpPr/>
          <p:nvPr/>
        </p:nvSpPr>
        <p:spPr>
          <a:xfrm>
            <a:off x="761524" y="1867853"/>
            <a:ext cx="6384488" cy="8126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All CPUs share the same main memory and I/O bus, accessing resources equally. This simplifies management but can lead to memory contention with more processors.</a:t>
            </a:r>
            <a:endParaRPr lang="en-US" sz="1300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524" y="2870835"/>
            <a:ext cx="6384488" cy="4368284"/>
          </a:xfrm>
          <a:prstGeom prst="rect">
            <a:avLst/>
          </a:prstGeom>
        </p:spPr>
      </p:pic>
      <p:sp>
        <p:nvSpPr>
          <p:cNvPr id="8" name="Shape 5"/>
          <p:cNvSpPr/>
          <p:nvPr/>
        </p:nvSpPr>
        <p:spPr>
          <a:xfrm>
            <a:off x="7315200" y="1332786"/>
            <a:ext cx="6722864" cy="6075521"/>
          </a:xfrm>
          <a:prstGeom prst="rect">
            <a:avLst/>
          </a:prstGeom>
          <a:solidFill>
            <a:srgbClr val="242424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9" name="Shape 6"/>
          <p:cNvSpPr/>
          <p:nvPr/>
        </p:nvSpPr>
        <p:spPr>
          <a:xfrm>
            <a:off x="7315200" y="1332786"/>
            <a:ext cx="22860" cy="6075521"/>
          </a:xfrm>
          <a:prstGeom prst="roundRect">
            <a:avLst>
              <a:gd name="adj" fmla="val 111057"/>
            </a:avLst>
          </a:prstGeom>
          <a:solidFill>
            <a:srgbClr val="3D3D3D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0" name="Text 7"/>
          <p:cNvSpPr/>
          <p:nvPr/>
        </p:nvSpPr>
        <p:spPr>
          <a:xfrm>
            <a:off x="7484388" y="1501973"/>
            <a:ext cx="3771543" cy="2644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Non-Uniform Memory Access (NUMA)</a:t>
            </a:r>
            <a:endParaRPr lang="en-US" sz="1650" dirty="0"/>
          </a:p>
        </p:txBody>
      </p:sp>
      <p:sp>
        <p:nvSpPr>
          <p:cNvPr id="11" name="Text 8"/>
          <p:cNvSpPr/>
          <p:nvPr/>
        </p:nvSpPr>
        <p:spPr>
          <a:xfrm>
            <a:off x="7484388" y="1867853"/>
            <a:ext cx="6384488" cy="8126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Each CPU has its own local memory, offering faster access to that memory. Accessing memory attached to another CPU is slower. This scales better for very large systems.</a:t>
            </a:r>
            <a:endParaRPr lang="en-US" sz="1300" dirty="0"/>
          </a:p>
        </p:txBody>
      </p:sp>
      <p:pic>
        <p:nvPicPr>
          <p:cNvPr id="12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4388" y="2870835"/>
            <a:ext cx="6384488" cy="4368284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592336" y="7598688"/>
            <a:ext cx="13445728" cy="2708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3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Understanding these architectures helps in optimising system performance for specific applications and workloads.</a:t>
            </a:r>
            <a:endParaRPr lang="en-US" sz="13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126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53653" y="513517"/>
            <a:ext cx="7836694" cy="11672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550"/>
              </a:lnSpc>
              <a:buNone/>
            </a:pPr>
            <a:r>
              <a:rPr lang="en-US" sz="36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The Power of Parallelism: Benefits of Multiprocessing</a:t>
            </a:r>
            <a:endParaRPr lang="en-US" sz="36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653" y="1960959"/>
            <a:ext cx="560308" cy="56030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447324" y="2118479"/>
            <a:ext cx="2425660" cy="2918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Increased Throughput</a:t>
            </a:r>
            <a:endParaRPr lang="en-US" sz="1800" dirty="0"/>
          </a:p>
        </p:txBody>
      </p:sp>
      <p:sp>
        <p:nvSpPr>
          <p:cNvPr id="6" name="Text 2"/>
          <p:cNvSpPr/>
          <p:nvPr/>
        </p:nvSpPr>
        <p:spPr>
          <a:xfrm>
            <a:off x="1447324" y="2522339"/>
            <a:ext cx="7043023" cy="5976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More tasks can be completed in less time, drastically improving overall system productivity and responsiveness.</a:t>
            </a:r>
            <a:endParaRPr lang="en-US" sz="14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653" y="3493532"/>
            <a:ext cx="560308" cy="56030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447324" y="3651052"/>
            <a:ext cx="2568893" cy="2918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Enhanced Performance</a:t>
            </a:r>
            <a:endParaRPr lang="en-US" sz="1800" dirty="0"/>
          </a:p>
        </p:txBody>
      </p:sp>
      <p:sp>
        <p:nvSpPr>
          <p:cNvPr id="9" name="Text 4"/>
          <p:cNvSpPr/>
          <p:nvPr/>
        </p:nvSpPr>
        <p:spPr>
          <a:xfrm>
            <a:off x="1447324" y="4054912"/>
            <a:ext cx="7043023" cy="5976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Complex, compute-intensive applications execute faster by distributing their workload across multiple processors.</a:t>
            </a:r>
            <a:endParaRPr lang="en-US" sz="14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3653" y="5026104"/>
            <a:ext cx="560308" cy="56030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447324" y="5183624"/>
            <a:ext cx="2334578" cy="2918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Improved Reliability</a:t>
            </a:r>
            <a:endParaRPr lang="en-US" sz="1800" dirty="0"/>
          </a:p>
        </p:txBody>
      </p:sp>
      <p:sp>
        <p:nvSpPr>
          <p:cNvPr id="12" name="Text 6"/>
          <p:cNvSpPr/>
          <p:nvPr/>
        </p:nvSpPr>
        <p:spPr>
          <a:xfrm>
            <a:off x="1447324" y="5587484"/>
            <a:ext cx="7043023" cy="5976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If one processor fails, the system can often continue operating with the remaining active processors, ensuring uptime.</a:t>
            </a:r>
            <a:endParaRPr lang="en-US" sz="14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3653" y="6558677"/>
            <a:ext cx="560308" cy="560308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447324" y="6716197"/>
            <a:ext cx="2334578" cy="2918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Better Scalability</a:t>
            </a:r>
            <a:endParaRPr lang="en-US" sz="1800" dirty="0"/>
          </a:p>
        </p:txBody>
      </p:sp>
      <p:sp>
        <p:nvSpPr>
          <p:cNvPr id="15" name="Text 8"/>
          <p:cNvSpPr/>
          <p:nvPr/>
        </p:nvSpPr>
        <p:spPr>
          <a:xfrm>
            <a:off x="1447324" y="7120057"/>
            <a:ext cx="7043023" cy="5976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Easily add more processors to scale up computing power as workloads grow, without extensive system redesign.</a:t>
            </a:r>
            <a:endParaRPr lang="en-US" sz="14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16029" y="483989"/>
            <a:ext cx="13398341" cy="11001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300"/>
              </a:lnSpc>
              <a:buNone/>
            </a:pPr>
            <a:r>
              <a:rPr lang="en-US" sz="34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Introduction to Multitasking: Running Multiple Programs Simultaneously</a:t>
            </a:r>
            <a:endParaRPr lang="en-US" sz="3450" dirty="0"/>
          </a:p>
        </p:txBody>
      </p:sp>
      <p:sp>
        <p:nvSpPr>
          <p:cNvPr id="3" name="Text 1"/>
          <p:cNvSpPr/>
          <p:nvPr/>
        </p:nvSpPr>
        <p:spPr>
          <a:xfrm>
            <a:off x="616029" y="2006441"/>
            <a:ext cx="7175778" cy="11258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Multitasking is the ability of an operating system to manage multiple processes (or programs) concurrently. While a single-core CPU can only truly execute one instruction at a time, multitasking creates the illusion of simultaneous execution by rapidly switching between tasks.</a:t>
            </a:r>
            <a:endParaRPr lang="en-US" sz="1350" dirty="0"/>
          </a:p>
        </p:txBody>
      </p:sp>
      <p:sp>
        <p:nvSpPr>
          <p:cNvPr id="4" name="Text 2"/>
          <p:cNvSpPr/>
          <p:nvPr/>
        </p:nvSpPr>
        <p:spPr>
          <a:xfrm>
            <a:off x="616029" y="3290649"/>
            <a:ext cx="7175778" cy="8443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This capability is fundamental to modern computing, allowing users to browse the web, write documents, listen to music, and download files all at once, creating a fluid and productive user experience.</a:t>
            </a:r>
            <a:endParaRPr lang="en-US" sz="13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8767" y="2046089"/>
            <a:ext cx="5793105" cy="5793105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616029" y="8235196"/>
            <a:ext cx="13398341" cy="2814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13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quick switching between tasks makes it seem as though they are all running simultaneously, enhancing user productivity.</a:t>
            </a:r>
            <a:endParaRPr lang="en-US" sz="13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96835" y="311825"/>
            <a:ext cx="839569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How Multitasking Works: Schedulers, Context Switching &amp; More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396835" y="892969"/>
            <a:ext cx="113348" cy="1416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BFBFBF"/>
                </a:solidFill>
                <a:latin typeface="Instrument Sans Light" pitchFamily="34" charset="0"/>
                <a:ea typeface="Instrument Sans Light" pitchFamily="34" charset="-122"/>
                <a:cs typeface="Instrument Sans Light" pitchFamily="34" charset="-120"/>
              </a:rPr>
              <a:t>01</a:t>
            </a:r>
            <a:endParaRPr lang="en-US" sz="850" dirty="0"/>
          </a:p>
        </p:txBody>
      </p:sp>
      <p:sp>
        <p:nvSpPr>
          <p:cNvPr id="4" name="Shape 2"/>
          <p:cNvSpPr/>
          <p:nvPr/>
        </p:nvSpPr>
        <p:spPr>
          <a:xfrm>
            <a:off x="396835" y="1070372"/>
            <a:ext cx="6861691" cy="15240"/>
          </a:xfrm>
          <a:prstGeom prst="rect">
            <a:avLst/>
          </a:prstGeom>
          <a:solidFill>
            <a:srgbClr val="F5F54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Text 3"/>
          <p:cNvSpPr/>
          <p:nvPr/>
        </p:nvSpPr>
        <p:spPr>
          <a:xfrm>
            <a:off x="396835" y="1157526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Time Slicing</a:t>
            </a:r>
            <a:endParaRPr lang="en-US" sz="1100" dirty="0"/>
          </a:p>
        </p:txBody>
      </p:sp>
      <p:sp>
        <p:nvSpPr>
          <p:cNvPr id="6" name="Text 4"/>
          <p:cNvSpPr/>
          <p:nvPr/>
        </p:nvSpPr>
        <p:spPr>
          <a:xfrm>
            <a:off x="396835" y="1402675"/>
            <a:ext cx="6861691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CPU allocates a tiny fraction of its time, called a 'time slice', to each active process, ensuring fair execution.</a:t>
            </a:r>
            <a:endParaRPr lang="en-US" sz="850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835" y="1711642"/>
            <a:ext cx="6861691" cy="4694753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7371874" y="892969"/>
            <a:ext cx="113348" cy="1416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BFBFBF"/>
                </a:solidFill>
                <a:latin typeface="Instrument Sans Light" pitchFamily="34" charset="0"/>
                <a:ea typeface="Instrument Sans Light" pitchFamily="34" charset="-122"/>
                <a:cs typeface="Instrument Sans Light" pitchFamily="34" charset="-120"/>
              </a:rPr>
              <a:t>02</a:t>
            </a:r>
            <a:endParaRPr lang="en-US" sz="850" dirty="0"/>
          </a:p>
        </p:txBody>
      </p:sp>
      <p:sp>
        <p:nvSpPr>
          <p:cNvPr id="9" name="Shape 6"/>
          <p:cNvSpPr/>
          <p:nvPr/>
        </p:nvSpPr>
        <p:spPr>
          <a:xfrm>
            <a:off x="7371874" y="1070372"/>
            <a:ext cx="6861691" cy="15240"/>
          </a:xfrm>
          <a:prstGeom prst="rect">
            <a:avLst/>
          </a:prstGeom>
          <a:solidFill>
            <a:srgbClr val="F5F54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0" name="Text 7"/>
          <p:cNvSpPr/>
          <p:nvPr/>
        </p:nvSpPr>
        <p:spPr>
          <a:xfrm>
            <a:off x="7371874" y="1157526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The Scheduler</a:t>
            </a:r>
            <a:endParaRPr lang="en-US" sz="1100" dirty="0"/>
          </a:p>
        </p:txBody>
      </p:sp>
      <p:sp>
        <p:nvSpPr>
          <p:cNvPr id="11" name="Text 8"/>
          <p:cNvSpPr/>
          <p:nvPr/>
        </p:nvSpPr>
        <p:spPr>
          <a:xfrm>
            <a:off x="7371874" y="1402675"/>
            <a:ext cx="6861691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operating system's 'scheduler' decides which process runs next and for how long, based on priority and resource availability.</a:t>
            </a:r>
            <a:endParaRPr lang="en-US" sz="850" dirty="0"/>
          </a:p>
        </p:txBody>
      </p:sp>
      <p:pic>
        <p:nvPicPr>
          <p:cNvPr id="12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1874" y="1711642"/>
            <a:ext cx="6861691" cy="4694753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396835" y="6604754"/>
            <a:ext cx="113348" cy="1416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BFBFBF"/>
                </a:solidFill>
                <a:latin typeface="Instrument Sans Light" pitchFamily="34" charset="0"/>
                <a:ea typeface="Instrument Sans Light" pitchFamily="34" charset="-122"/>
                <a:cs typeface="Instrument Sans Light" pitchFamily="34" charset="-120"/>
              </a:rPr>
              <a:t>03</a:t>
            </a:r>
            <a:endParaRPr lang="en-US" sz="850" dirty="0"/>
          </a:p>
        </p:txBody>
      </p:sp>
      <p:sp>
        <p:nvSpPr>
          <p:cNvPr id="14" name="Shape 10"/>
          <p:cNvSpPr/>
          <p:nvPr/>
        </p:nvSpPr>
        <p:spPr>
          <a:xfrm>
            <a:off x="396835" y="6782157"/>
            <a:ext cx="6861691" cy="15240"/>
          </a:xfrm>
          <a:prstGeom prst="rect">
            <a:avLst/>
          </a:prstGeom>
          <a:solidFill>
            <a:srgbClr val="F5F54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5" name="Text 11"/>
          <p:cNvSpPr/>
          <p:nvPr/>
        </p:nvSpPr>
        <p:spPr>
          <a:xfrm>
            <a:off x="396835" y="6869311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Context Switching</a:t>
            </a:r>
            <a:endParaRPr lang="en-US" sz="1100" dirty="0"/>
          </a:p>
        </p:txBody>
      </p:sp>
      <p:sp>
        <p:nvSpPr>
          <p:cNvPr id="16" name="Text 12"/>
          <p:cNvSpPr/>
          <p:nvPr/>
        </p:nvSpPr>
        <p:spPr>
          <a:xfrm>
            <a:off x="396835" y="7114461"/>
            <a:ext cx="6861691" cy="3629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When a process's time slice ends, its current state (context) is saved, and the state of the next process is loaded. This rapid saving and loading is 'context switching'.</a:t>
            </a:r>
            <a:endParaRPr lang="en-US" sz="850" dirty="0"/>
          </a:p>
        </p:txBody>
      </p:sp>
      <p:pic>
        <p:nvPicPr>
          <p:cNvPr id="1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6835" y="7604879"/>
            <a:ext cx="6861691" cy="4694753"/>
          </a:xfrm>
          <a:prstGeom prst="rect">
            <a:avLst/>
          </a:prstGeom>
        </p:spPr>
      </p:pic>
      <p:sp>
        <p:nvSpPr>
          <p:cNvPr id="18" name="Text 13"/>
          <p:cNvSpPr/>
          <p:nvPr/>
        </p:nvSpPr>
        <p:spPr>
          <a:xfrm>
            <a:off x="7371874" y="6604754"/>
            <a:ext cx="113348" cy="1416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BFBFBF"/>
                </a:solidFill>
                <a:latin typeface="Instrument Sans Light" pitchFamily="34" charset="0"/>
                <a:ea typeface="Instrument Sans Light" pitchFamily="34" charset="-122"/>
                <a:cs typeface="Instrument Sans Light" pitchFamily="34" charset="-120"/>
              </a:rPr>
              <a:t>04</a:t>
            </a:r>
            <a:endParaRPr lang="en-US" sz="850" dirty="0"/>
          </a:p>
        </p:txBody>
      </p:sp>
      <p:sp>
        <p:nvSpPr>
          <p:cNvPr id="19" name="Shape 14"/>
          <p:cNvSpPr/>
          <p:nvPr/>
        </p:nvSpPr>
        <p:spPr>
          <a:xfrm>
            <a:off x="7371874" y="6782157"/>
            <a:ext cx="6861691" cy="15240"/>
          </a:xfrm>
          <a:prstGeom prst="rect">
            <a:avLst/>
          </a:prstGeom>
          <a:solidFill>
            <a:srgbClr val="F5F54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0" name="Text 15"/>
          <p:cNvSpPr/>
          <p:nvPr/>
        </p:nvSpPr>
        <p:spPr>
          <a:xfrm>
            <a:off x="7371874" y="6869311"/>
            <a:ext cx="1531501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Resource Management</a:t>
            </a:r>
            <a:endParaRPr lang="en-US" sz="1100" dirty="0"/>
          </a:p>
        </p:txBody>
      </p:sp>
      <p:sp>
        <p:nvSpPr>
          <p:cNvPr id="21" name="Text 16"/>
          <p:cNvSpPr/>
          <p:nvPr/>
        </p:nvSpPr>
        <p:spPr>
          <a:xfrm>
            <a:off x="7371874" y="7114461"/>
            <a:ext cx="6861691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OS also manages shared resources like memory and I/O devices, preventing conflicts between concurrent processes.</a:t>
            </a:r>
            <a:endParaRPr lang="en-US" sz="850" dirty="0"/>
          </a:p>
        </p:txBody>
      </p:sp>
      <p:pic>
        <p:nvPicPr>
          <p:cNvPr id="2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71874" y="7423428"/>
            <a:ext cx="6861691" cy="469475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37210" y="484703"/>
            <a:ext cx="11357253" cy="4795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50"/>
              </a:lnSpc>
              <a:buNone/>
            </a:pPr>
            <a:r>
              <a:rPr lang="en-US" sz="300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Different Flavours of Multitasking: Pre-emptive vs. Co-operative</a:t>
            </a:r>
            <a:endParaRPr lang="en-US" sz="3000" dirty="0"/>
          </a:p>
        </p:txBody>
      </p:sp>
      <p:sp>
        <p:nvSpPr>
          <p:cNvPr id="3" name="Shape 1"/>
          <p:cNvSpPr/>
          <p:nvPr/>
        </p:nvSpPr>
        <p:spPr>
          <a:xfrm>
            <a:off x="537210" y="1271230"/>
            <a:ext cx="6701195" cy="6473666"/>
          </a:xfrm>
          <a:prstGeom prst="roundRect">
            <a:avLst>
              <a:gd name="adj" fmla="val 1695"/>
            </a:avLst>
          </a:prstGeom>
          <a:solidFill>
            <a:srgbClr val="1F1F1F"/>
          </a:solidFill>
          <a:ln w="22860">
            <a:solidFill>
              <a:srgbClr val="F5F547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" name="Shape 2"/>
          <p:cNvSpPr/>
          <p:nvPr/>
        </p:nvSpPr>
        <p:spPr>
          <a:xfrm>
            <a:off x="514350" y="1271230"/>
            <a:ext cx="91440" cy="6473666"/>
          </a:xfrm>
          <a:prstGeom prst="roundRect">
            <a:avLst>
              <a:gd name="adj" fmla="val 25182"/>
            </a:avLst>
          </a:prstGeom>
          <a:solidFill>
            <a:srgbClr val="F5F54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Text 3"/>
          <p:cNvSpPr/>
          <p:nvPr/>
        </p:nvSpPr>
        <p:spPr>
          <a:xfrm>
            <a:off x="782122" y="1447562"/>
            <a:ext cx="2277070" cy="2399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Pre-emptive Multitasking</a:t>
            </a:r>
            <a:endParaRPr lang="en-US" sz="1500" dirty="0"/>
          </a:p>
        </p:txBody>
      </p:sp>
      <p:sp>
        <p:nvSpPr>
          <p:cNvPr id="6" name="Text 4"/>
          <p:cNvSpPr/>
          <p:nvPr/>
        </p:nvSpPr>
        <p:spPr>
          <a:xfrm>
            <a:off x="782122" y="1779508"/>
            <a:ext cx="6279952" cy="7365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operating system controls when a process is interrupted and another one is run. This ensures that no single application can monopolise the CPU, making the system more stable and responsive.</a:t>
            </a:r>
            <a:endParaRPr lang="en-US" sz="1200" dirty="0"/>
          </a:p>
        </p:txBody>
      </p:sp>
      <p:sp>
        <p:nvSpPr>
          <p:cNvPr id="7" name="Text 5"/>
          <p:cNvSpPr/>
          <p:nvPr/>
        </p:nvSpPr>
        <p:spPr>
          <a:xfrm>
            <a:off x="782122" y="2608064"/>
            <a:ext cx="6279952" cy="4910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Most modern operating systems, like Windows and Linux, use pre-emptive multitasking, ensuring a smooth user experience even if one application crashes or hangs.</a:t>
            </a:r>
            <a:endParaRPr lang="en-US" sz="1200" dirty="0"/>
          </a:p>
        </p:txBody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122" y="3271718"/>
            <a:ext cx="6279952" cy="4296727"/>
          </a:xfrm>
          <a:prstGeom prst="rect">
            <a:avLst/>
          </a:prstGeom>
        </p:spPr>
      </p:pic>
      <p:sp>
        <p:nvSpPr>
          <p:cNvPr id="9" name="Shape 6"/>
          <p:cNvSpPr/>
          <p:nvPr/>
        </p:nvSpPr>
        <p:spPr>
          <a:xfrm>
            <a:off x="7391876" y="1271230"/>
            <a:ext cx="6701314" cy="6473666"/>
          </a:xfrm>
          <a:prstGeom prst="roundRect">
            <a:avLst>
              <a:gd name="adj" fmla="val 1695"/>
            </a:avLst>
          </a:prstGeom>
          <a:solidFill>
            <a:srgbClr val="1F1F1F"/>
          </a:solidFill>
          <a:ln w="22860">
            <a:solidFill>
              <a:srgbClr val="F5F547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0" name="Shape 7"/>
          <p:cNvSpPr/>
          <p:nvPr/>
        </p:nvSpPr>
        <p:spPr>
          <a:xfrm>
            <a:off x="7369016" y="1271230"/>
            <a:ext cx="91440" cy="6473666"/>
          </a:xfrm>
          <a:prstGeom prst="roundRect">
            <a:avLst>
              <a:gd name="adj" fmla="val 25182"/>
            </a:avLst>
          </a:prstGeom>
          <a:solidFill>
            <a:srgbClr val="F5F54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1" name="Text 8"/>
          <p:cNvSpPr/>
          <p:nvPr/>
        </p:nvSpPr>
        <p:spPr>
          <a:xfrm>
            <a:off x="7636788" y="1447562"/>
            <a:ext cx="2333982" cy="2399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Co-operative Multitasking</a:t>
            </a:r>
            <a:endParaRPr lang="en-US" sz="1500" dirty="0"/>
          </a:p>
        </p:txBody>
      </p:sp>
      <p:sp>
        <p:nvSpPr>
          <p:cNvPr id="12" name="Text 9"/>
          <p:cNvSpPr/>
          <p:nvPr/>
        </p:nvSpPr>
        <p:spPr>
          <a:xfrm>
            <a:off x="7636788" y="1779508"/>
            <a:ext cx="6280071" cy="4910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 this model, processes voluntarily yield control of the CPU when they are ready to do so. If a process does not yield, the entire system can become unresponsive.</a:t>
            </a:r>
            <a:endParaRPr lang="en-US" sz="1200" dirty="0"/>
          </a:p>
        </p:txBody>
      </p:sp>
      <p:sp>
        <p:nvSpPr>
          <p:cNvPr id="13" name="Text 10"/>
          <p:cNvSpPr/>
          <p:nvPr/>
        </p:nvSpPr>
        <p:spPr>
          <a:xfrm>
            <a:off x="7636788" y="2362557"/>
            <a:ext cx="6280071" cy="7365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While simpler to implement, it is less robust than pre-emptive multitasking and is rarely used in modern general-purpose operating systems, primarily seen in older systems or specific embedded applications.</a:t>
            </a:r>
            <a:endParaRPr lang="en-US" sz="1200" dirty="0"/>
          </a:p>
        </p:txBody>
      </p:sp>
      <p:pic>
        <p:nvPicPr>
          <p:cNvPr id="1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6788" y="3271718"/>
            <a:ext cx="6280071" cy="429684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4023" y="592455"/>
            <a:ext cx="13122354" cy="13465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0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The Grand Synergy: Multiprocessor &amp; Multitasking in Action</a:t>
            </a:r>
            <a:endParaRPr lang="en-US" sz="4200" dirty="0"/>
          </a:p>
        </p:txBody>
      </p:sp>
      <p:sp>
        <p:nvSpPr>
          <p:cNvPr id="3" name="Text 1"/>
          <p:cNvSpPr/>
          <p:nvPr/>
        </p:nvSpPr>
        <p:spPr>
          <a:xfrm>
            <a:off x="754023" y="2369939"/>
            <a:ext cx="13122354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When multiprocessing and multitasking combine, the true power of modern computing is unleashed. Multiprocessing provides the hardware capability (multiple CPUs or cores) for genuine parallel execution.</a:t>
            </a:r>
            <a:endParaRPr lang="en-US" sz="1650" dirty="0"/>
          </a:p>
        </p:txBody>
      </p:sp>
      <p:sp>
        <p:nvSpPr>
          <p:cNvPr id="4" name="Text 2"/>
          <p:cNvSpPr/>
          <p:nvPr/>
        </p:nvSpPr>
        <p:spPr>
          <a:xfrm>
            <a:off x="2002512" y="3532942"/>
            <a:ext cx="2693194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650"/>
              </a:lnSpc>
              <a:buNone/>
            </a:pPr>
            <a:r>
              <a:rPr lang="en-US" sz="21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Parallel Execution</a:t>
            </a:r>
            <a:endParaRPr lang="en-US" sz="2100" dirty="0"/>
          </a:p>
        </p:txBody>
      </p:sp>
      <p:sp>
        <p:nvSpPr>
          <p:cNvPr id="5" name="Text 3"/>
          <p:cNvSpPr/>
          <p:nvPr/>
        </p:nvSpPr>
        <p:spPr>
          <a:xfrm>
            <a:off x="754023" y="3998714"/>
            <a:ext cx="3941683" cy="1034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700"/>
              </a:lnSpc>
              <a:buNone/>
            </a:pPr>
            <a:r>
              <a:rPr lang="en-US" sz="16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Multiple tasks from multitasking can be assigned to different CPU cores, executing simultaneously.</a:t>
            </a:r>
            <a:endParaRPr lang="en-US" sz="165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8842" y="3301841"/>
            <a:ext cx="4592717" cy="4592717"/>
          </a:xfrm>
          <a:prstGeom prst="rect">
            <a:avLst/>
          </a:prstGeom>
        </p:spPr>
      </p:pic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9588" y="4081582"/>
            <a:ext cx="322302" cy="40290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9934694" y="3532942"/>
            <a:ext cx="2693194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Performance Boost</a:t>
            </a:r>
            <a:endParaRPr lang="en-US" sz="2100" dirty="0"/>
          </a:p>
        </p:txBody>
      </p:sp>
      <p:sp>
        <p:nvSpPr>
          <p:cNvPr id="9" name="Text 5"/>
          <p:cNvSpPr/>
          <p:nvPr/>
        </p:nvSpPr>
        <p:spPr>
          <a:xfrm>
            <a:off x="9934694" y="3998714"/>
            <a:ext cx="3941683" cy="1034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This reduces overall execution time for demanding applications and vastly improves system responsiveness.</a:t>
            </a:r>
            <a:endParaRPr lang="en-US" sz="16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18842" y="3301841"/>
            <a:ext cx="4592717" cy="4592717"/>
          </a:xfrm>
          <a:prstGeom prst="rect">
            <a:avLst/>
          </a:prstGeom>
        </p:spPr>
      </p:pic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69035" y="4472345"/>
            <a:ext cx="322302" cy="402908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934694" y="5818465"/>
            <a:ext cx="2693194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Seamless Experience</a:t>
            </a:r>
            <a:endParaRPr lang="en-US" sz="2100" dirty="0"/>
          </a:p>
        </p:txBody>
      </p:sp>
      <p:sp>
        <p:nvSpPr>
          <p:cNvPr id="13" name="Text 7"/>
          <p:cNvSpPr/>
          <p:nvPr/>
        </p:nvSpPr>
        <p:spPr>
          <a:xfrm>
            <a:off x="9934694" y="6284238"/>
            <a:ext cx="3941683" cy="13792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Users can run numerous heavy applications without noticeable lag, a testament to this powerful combination.</a:t>
            </a:r>
            <a:endParaRPr lang="en-US" sz="1650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18842" y="3301841"/>
            <a:ext cx="4592717" cy="4592717"/>
          </a:xfrm>
          <a:prstGeom prst="rect">
            <a:avLst/>
          </a:prstGeom>
        </p:spPr>
      </p:pic>
      <p:pic>
        <p:nvPicPr>
          <p:cNvPr id="15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78272" y="6711791"/>
            <a:ext cx="322302" cy="402908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2002512" y="5818465"/>
            <a:ext cx="2693194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650"/>
              </a:lnSpc>
              <a:buNone/>
            </a:pPr>
            <a:r>
              <a:rPr lang="en-US" sz="21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Server Efficiency</a:t>
            </a:r>
            <a:endParaRPr lang="en-US" sz="2100" dirty="0"/>
          </a:p>
        </p:txBody>
      </p:sp>
      <p:sp>
        <p:nvSpPr>
          <p:cNvPr id="17" name="Text 9"/>
          <p:cNvSpPr/>
          <p:nvPr/>
        </p:nvSpPr>
        <p:spPr>
          <a:xfrm>
            <a:off x="754023" y="6284238"/>
            <a:ext cx="3941683" cy="13792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700"/>
              </a:lnSpc>
              <a:buNone/>
            </a:pPr>
            <a:r>
              <a:rPr lang="en-US" sz="16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Servers handle thousands of concurrent requests efficiently by distributing the load across multiple processors.</a:t>
            </a:r>
            <a:endParaRPr lang="en-US" sz="1650" dirty="0"/>
          </a:p>
        </p:txBody>
      </p:sp>
      <p:pic>
        <p:nvPicPr>
          <p:cNvPr id="1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18842" y="3301841"/>
            <a:ext cx="4592717" cy="4592717"/>
          </a:xfrm>
          <a:prstGeom prst="rect">
            <a:avLst/>
          </a:prstGeom>
        </p:spPr>
      </p:pic>
      <p:pic>
        <p:nvPicPr>
          <p:cNvPr id="1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38825" y="6321028"/>
            <a:ext cx="322302" cy="40290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999</Words>
  <Application>Microsoft Office PowerPoint</Application>
  <PresentationFormat>Custom</PresentationFormat>
  <Paragraphs>82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Instrument Sans Light</vt:lpstr>
      <vt:lpstr>Open Sans</vt:lpstr>
      <vt:lpstr>Arial</vt:lpstr>
      <vt:lpstr>Instrument Sans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FARHAN ALI</cp:lastModifiedBy>
  <cp:revision>3</cp:revision>
  <dcterms:created xsi:type="dcterms:W3CDTF">2025-09-09T10:19:49Z</dcterms:created>
  <dcterms:modified xsi:type="dcterms:W3CDTF">2025-09-09T10:37:58Z</dcterms:modified>
</cp:coreProperties>
</file>